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7"/>
  </p:normalViewPr>
  <p:slideViewPr>
    <p:cSldViewPr snapToGrid="0">
      <p:cViewPr varScale="1">
        <p:scale>
          <a:sx n="97" d="100"/>
          <a:sy n="97" d="100"/>
        </p:scale>
        <p:origin x="7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F8AA9D-A415-4BB6-A228-A795DF69EBC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0AFCA2B-BCCB-4BB1-9BCB-8F79B0D4D8D2}">
      <dgm:prSet/>
      <dgm:spPr/>
      <dgm:t>
        <a:bodyPr/>
        <a:lstStyle/>
        <a:p>
          <a:r>
            <a:rPr lang="en-US" b="1" i="0"/>
            <a:t>Fear of Repercussions</a:t>
          </a:r>
          <a:r>
            <a:rPr lang="en-US" b="0" i="0"/>
            <a:t>: People may hesitate to admit mistakes if they fear punishment.</a:t>
          </a:r>
          <a:endParaRPr lang="en-US"/>
        </a:p>
      </dgm:t>
    </dgm:pt>
    <dgm:pt modelId="{B3ADCEDB-8526-418D-B31B-9F39D91FB34D}" type="parTrans" cxnId="{58FBD558-BF32-46E3-8178-1872D25B00C9}">
      <dgm:prSet/>
      <dgm:spPr/>
      <dgm:t>
        <a:bodyPr/>
        <a:lstStyle/>
        <a:p>
          <a:endParaRPr lang="en-US"/>
        </a:p>
      </dgm:t>
    </dgm:pt>
    <dgm:pt modelId="{386C8095-6DB0-41E7-8DA2-6377C676FB7B}" type="sibTrans" cxnId="{58FBD558-BF32-46E3-8178-1872D25B00C9}">
      <dgm:prSet phldrT="01"/>
      <dgm:spPr/>
      <dgm:t>
        <a:bodyPr/>
        <a:lstStyle/>
        <a:p>
          <a:endParaRPr lang="en-US"/>
        </a:p>
      </dgm:t>
    </dgm:pt>
    <dgm:pt modelId="{CF00D2CB-E1ED-40C6-848A-A073B88CB149}">
      <dgm:prSet/>
      <dgm:spPr/>
      <dgm:t>
        <a:bodyPr/>
        <a:lstStyle/>
        <a:p>
          <a:r>
            <a:rPr lang="en-US" b="1" i="0"/>
            <a:t>Old Habits Die Hard</a:t>
          </a:r>
          <a:r>
            <a:rPr lang="en-US" b="0" i="0"/>
            <a:t>: Many organizations are stuck in a blame-heavy mindset.</a:t>
          </a:r>
          <a:endParaRPr lang="en-US"/>
        </a:p>
      </dgm:t>
    </dgm:pt>
    <dgm:pt modelId="{E671CA59-5AFC-445F-A8D2-7541E0EEE55F}" type="parTrans" cxnId="{D2AC06AB-F971-4C03-B27D-5F634D6C2348}">
      <dgm:prSet/>
      <dgm:spPr/>
      <dgm:t>
        <a:bodyPr/>
        <a:lstStyle/>
        <a:p>
          <a:endParaRPr lang="en-US"/>
        </a:p>
      </dgm:t>
    </dgm:pt>
    <dgm:pt modelId="{575154B6-04BE-46B5-94A1-9659BA9D39AD}" type="sibTrans" cxnId="{D2AC06AB-F971-4C03-B27D-5F634D6C2348}">
      <dgm:prSet phldrT="02"/>
      <dgm:spPr/>
      <dgm:t>
        <a:bodyPr/>
        <a:lstStyle/>
        <a:p>
          <a:endParaRPr lang="en-US"/>
        </a:p>
      </dgm:t>
    </dgm:pt>
    <dgm:pt modelId="{632238CB-4CAB-450C-A1CA-88B2947C2803}">
      <dgm:prSet/>
      <dgm:spPr/>
      <dgm:t>
        <a:bodyPr/>
        <a:lstStyle/>
        <a:p>
          <a:r>
            <a:rPr lang="en-US" b="1" i="0"/>
            <a:t>Leadership Gaps</a:t>
          </a:r>
          <a:r>
            <a:rPr lang="en-US" b="0" i="0"/>
            <a:t>: Without active support from leaders, these efforts often falter.</a:t>
          </a:r>
          <a:endParaRPr lang="en-US"/>
        </a:p>
      </dgm:t>
    </dgm:pt>
    <dgm:pt modelId="{E795676B-9F53-4559-A65D-D95D8433C239}" type="parTrans" cxnId="{784D9040-EEA1-40EE-B18D-FC1EA2BA14BB}">
      <dgm:prSet/>
      <dgm:spPr/>
      <dgm:t>
        <a:bodyPr/>
        <a:lstStyle/>
        <a:p>
          <a:endParaRPr lang="en-US"/>
        </a:p>
      </dgm:t>
    </dgm:pt>
    <dgm:pt modelId="{8B274EEB-42E7-41F3-B3F6-282D24FBF6D1}" type="sibTrans" cxnId="{784D9040-EEA1-40EE-B18D-FC1EA2BA14BB}">
      <dgm:prSet phldrT="03"/>
      <dgm:spPr/>
      <dgm:t>
        <a:bodyPr/>
        <a:lstStyle/>
        <a:p>
          <a:endParaRPr lang="en-US"/>
        </a:p>
      </dgm:t>
    </dgm:pt>
    <dgm:pt modelId="{4607DC64-188A-EF4F-922B-B6425D67CBDC}" type="pres">
      <dgm:prSet presAssocID="{26F8AA9D-A415-4BB6-A228-A795DF69EBCA}" presName="linear" presStyleCnt="0">
        <dgm:presLayoutVars>
          <dgm:animLvl val="lvl"/>
          <dgm:resizeHandles val="exact"/>
        </dgm:presLayoutVars>
      </dgm:prSet>
      <dgm:spPr/>
    </dgm:pt>
    <dgm:pt modelId="{7866D28B-6055-9542-A171-62BDD6541706}" type="pres">
      <dgm:prSet presAssocID="{70AFCA2B-BCCB-4BB1-9BCB-8F79B0D4D8D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4995E06-0BE3-D940-AB5C-12AA1055D4A3}" type="pres">
      <dgm:prSet presAssocID="{386C8095-6DB0-41E7-8DA2-6377C676FB7B}" presName="spacer" presStyleCnt="0"/>
      <dgm:spPr/>
    </dgm:pt>
    <dgm:pt modelId="{61C0B6B9-CAE7-D040-916B-BB2376805D8B}" type="pres">
      <dgm:prSet presAssocID="{CF00D2CB-E1ED-40C6-848A-A073B88CB14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EE1E9BE-59F7-3A44-A77C-0D0F02C4BA34}" type="pres">
      <dgm:prSet presAssocID="{575154B6-04BE-46B5-94A1-9659BA9D39AD}" presName="spacer" presStyleCnt="0"/>
      <dgm:spPr/>
    </dgm:pt>
    <dgm:pt modelId="{84D4509E-8670-AB4C-8869-47EC6F63B49A}" type="pres">
      <dgm:prSet presAssocID="{632238CB-4CAB-450C-A1CA-88B2947C280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3351C3C-FB05-214C-AE3B-06E139D9B7BC}" type="presOf" srcId="{632238CB-4CAB-450C-A1CA-88B2947C2803}" destId="{84D4509E-8670-AB4C-8869-47EC6F63B49A}" srcOrd="0" destOrd="0" presId="urn:microsoft.com/office/officeart/2005/8/layout/vList2"/>
    <dgm:cxn modelId="{784D9040-EEA1-40EE-B18D-FC1EA2BA14BB}" srcId="{26F8AA9D-A415-4BB6-A228-A795DF69EBCA}" destId="{632238CB-4CAB-450C-A1CA-88B2947C2803}" srcOrd="2" destOrd="0" parTransId="{E795676B-9F53-4559-A65D-D95D8433C239}" sibTransId="{8B274EEB-42E7-41F3-B3F6-282D24FBF6D1}"/>
    <dgm:cxn modelId="{58FBD558-BF32-46E3-8178-1872D25B00C9}" srcId="{26F8AA9D-A415-4BB6-A228-A795DF69EBCA}" destId="{70AFCA2B-BCCB-4BB1-9BCB-8F79B0D4D8D2}" srcOrd="0" destOrd="0" parTransId="{B3ADCEDB-8526-418D-B31B-9F39D91FB34D}" sibTransId="{386C8095-6DB0-41E7-8DA2-6377C676FB7B}"/>
    <dgm:cxn modelId="{BCFD0B69-8B3F-3D40-BD8D-E03374C39C55}" type="presOf" srcId="{CF00D2CB-E1ED-40C6-848A-A073B88CB149}" destId="{61C0B6B9-CAE7-D040-916B-BB2376805D8B}" srcOrd="0" destOrd="0" presId="urn:microsoft.com/office/officeart/2005/8/layout/vList2"/>
    <dgm:cxn modelId="{D2AC06AB-F971-4C03-B27D-5F634D6C2348}" srcId="{26F8AA9D-A415-4BB6-A228-A795DF69EBCA}" destId="{CF00D2CB-E1ED-40C6-848A-A073B88CB149}" srcOrd="1" destOrd="0" parTransId="{E671CA59-5AFC-445F-A8D2-7541E0EEE55F}" sibTransId="{575154B6-04BE-46B5-94A1-9659BA9D39AD}"/>
    <dgm:cxn modelId="{7A3482C6-D81E-814A-B44C-65789D27C459}" type="presOf" srcId="{26F8AA9D-A415-4BB6-A228-A795DF69EBCA}" destId="{4607DC64-188A-EF4F-922B-B6425D67CBDC}" srcOrd="0" destOrd="0" presId="urn:microsoft.com/office/officeart/2005/8/layout/vList2"/>
    <dgm:cxn modelId="{B97A5BED-54B4-6C4D-84FA-A17395CCE11E}" type="presOf" srcId="{70AFCA2B-BCCB-4BB1-9BCB-8F79B0D4D8D2}" destId="{7866D28B-6055-9542-A171-62BDD6541706}" srcOrd="0" destOrd="0" presId="urn:microsoft.com/office/officeart/2005/8/layout/vList2"/>
    <dgm:cxn modelId="{E28E99C9-AF9C-4449-8A06-EE98F537A6A7}" type="presParOf" srcId="{4607DC64-188A-EF4F-922B-B6425D67CBDC}" destId="{7866D28B-6055-9542-A171-62BDD6541706}" srcOrd="0" destOrd="0" presId="urn:microsoft.com/office/officeart/2005/8/layout/vList2"/>
    <dgm:cxn modelId="{3CFD2485-99F3-6A4D-B382-8B3F3DA78BF3}" type="presParOf" srcId="{4607DC64-188A-EF4F-922B-B6425D67CBDC}" destId="{14995E06-0BE3-D940-AB5C-12AA1055D4A3}" srcOrd="1" destOrd="0" presId="urn:microsoft.com/office/officeart/2005/8/layout/vList2"/>
    <dgm:cxn modelId="{64060F1C-2A07-AB44-AA6C-5BB8C69F3730}" type="presParOf" srcId="{4607DC64-188A-EF4F-922B-B6425D67CBDC}" destId="{61C0B6B9-CAE7-D040-916B-BB2376805D8B}" srcOrd="2" destOrd="0" presId="urn:microsoft.com/office/officeart/2005/8/layout/vList2"/>
    <dgm:cxn modelId="{AB1D7580-BE29-EE49-8541-174C5F2AD042}" type="presParOf" srcId="{4607DC64-188A-EF4F-922B-B6425D67CBDC}" destId="{3EE1E9BE-59F7-3A44-A77C-0D0F02C4BA34}" srcOrd="3" destOrd="0" presId="urn:microsoft.com/office/officeart/2005/8/layout/vList2"/>
    <dgm:cxn modelId="{21297EEA-3ACE-FF41-A735-73AA8E558F3B}" type="presParOf" srcId="{4607DC64-188A-EF4F-922B-B6425D67CBDC}" destId="{84D4509E-8670-AB4C-8869-47EC6F63B49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1A4823-1146-449C-8088-F06B49470E05}" type="doc">
      <dgm:prSet loTypeId="urn:microsoft.com/office/officeart/2005/8/layout/hierarchy3" loCatId="hierarchy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620D11FE-0FD3-4A69-AFCE-8563A5952535}">
      <dgm:prSet/>
      <dgm:spPr/>
      <dgm:t>
        <a:bodyPr/>
        <a:lstStyle/>
        <a:p>
          <a:r>
            <a:rPr lang="en-US" b="0" i="0" baseline="0"/>
            <a:t>In fast-paced DevOps environments, the pressure to deliver quickly often takes priority over reflection and learning.</a:t>
          </a:r>
          <a:endParaRPr lang="en-US"/>
        </a:p>
      </dgm:t>
    </dgm:pt>
    <dgm:pt modelId="{04D35BE4-46B9-4B1C-B842-1315AAFCEFE6}" type="parTrans" cxnId="{19954DE1-92B8-4473-A473-9E190388479B}">
      <dgm:prSet/>
      <dgm:spPr/>
      <dgm:t>
        <a:bodyPr/>
        <a:lstStyle/>
        <a:p>
          <a:endParaRPr lang="en-US"/>
        </a:p>
      </dgm:t>
    </dgm:pt>
    <dgm:pt modelId="{8462A914-14FE-4890-86DC-74E4CE0A55F0}" type="sibTrans" cxnId="{19954DE1-92B8-4473-A473-9E190388479B}">
      <dgm:prSet/>
      <dgm:spPr/>
      <dgm:t>
        <a:bodyPr/>
        <a:lstStyle/>
        <a:p>
          <a:endParaRPr lang="en-US"/>
        </a:p>
      </dgm:t>
    </dgm:pt>
    <dgm:pt modelId="{CED980CD-1C9D-421A-AE1C-BB9C0CBC3976}">
      <dgm:prSet/>
      <dgm:spPr/>
      <dgm:t>
        <a:bodyPr/>
        <a:lstStyle/>
        <a:p>
          <a:r>
            <a:rPr lang="en-US" b="0" i="0" baseline="0"/>
            <a:t>High workloads can lead to burnout, which undermines psychological safety</a:t>
          </a:r>
          <a:r>
            <a:rPr lang="en-US" baseline="0"/>
            <a:t> </a:t>
          </a:r>
          <a:endParaRPr lang="en-US"/>
        </a:p>
      </dgm:t>
    </dgm:pt>
    <dgm:pt modelId="{A1DF7E36-6F72-42D0-9420-8AA5C42068FD}" type="parTrans" cxnId="{E54A53E2-C08E-47DF-AD10-1E39A9869004}">
      <dgm:prSet/>
      <dgm:spPr/>
      <dgm:t>
        <a:bodyPr/>
        <a:lstStyle/>
        <a:p>
          <a:endParaRPr lang="en-US"/>
        </a:p>
      </dgm:t>
    </dgm:pt>
    <dgm:pt modelId="{86CCF038-1E88-4133-A41C-B282EEF42D09}" type="sibTrans" cxnId="{E54A53E2-C08E-47DF-AD10-1E39A9869004}">
      <dgm:prSet/>
      <dgm:spPr/>
      <dgm:t>
        <a:bodyPr/>
        <a:lstStyle/>
        <a:p>
          <a:endParaRPr lang="en-US"/>
        </a:p>
      </dgm:t>
    </dgm:pt>
    <dgm:pt modelId="{43A73F8E-6B62-9144-A37D-AB4CFB7739FE}" type="pres">
      <dgm:prSet presAssocID="{2E1A4823-1146-449C-8088-F06B49470E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0BE82D8-A499-4544-A6CA-AFBF815BE240}" type="pres">
      <dgm:prSet presAssocID="{620D11FE-0FD3-4A69-AFCE-8563A5952535}" presName="root" presStyleCnt="0"/>
      <dgm:spPr/>
    </dgm:pt>
    <dgm:pt modelId="{D20ED425-E510-6C43-9124-22DF3541CA29}" type="pres">
      <dgm:prSet presAssocID="{620D11FE-0FD3-4A69-AFCE-8563A5952535}" presName="rootComposite" presStyleCnt="0"/>
      <dgm:spPr/>
    </dgm:pt>
    <dgm:pt modelId="{CA4ADEE8-8EA4-FD44-A879-F3B725D370CB}" type="pres">
      <dgm:prSet presAssocID="{620D11FE-0FD3-4A69-AFCE-8563A5952535}" presName="rootText" presStyleLbl="node1" presStyleIdx="0" presStyleCnt="1"/>
      <dgm:spPr/>
    </dgm:pt>
    <dgm:pt modelId="{664C779F-B52D-D94C-B96E-D5104F1D95AD}" type="pres">
      <dgm:prSet presAssocID="{620D11FE-0FD3-4A69-AFCE-8563A5952535}" presName="rootConnector" presStyleLbl="node1" presStyleIdx="0" presStyleCnt="1"/>
      <dgm:spPr/>
    </dgm:pt>
    <dgm:pt modelId="{C8E4A1C3-A10E-3245-8333-866A42917D19}" type="pres">
      <dgm:prSet presAssocID="{620D11FE-0FD3-4A69-AFCE-8563A5952535}" presName="childShape" presStyleCnt="0"/>
      <dgm:spPr/>
    </dgm:pt>
    <dgm:pt modelId="{E7DC7E04-6D9E-E040-8D46-7B837F6D97B6}" type="pres">
      <dgm:prSet presAssocID="{A1DF7E36-6F72-42D0-9420-8AA5C42068FD}" presName="Name13" presStyleLbl="parChTrans1D2" presStyleIdx="0" presStyleCnt="1"/>
      <dgm:spPr/>
    </dgm:pt>
    <dgm:pt modelId="{46EDEE8C-AD79-C24A-9055-707857FCDB11}" type="pres">
      <dgm:prSet presAssocID="{CED980CD-1C9D-421A-AE1C-BB9C0CBC3976}" presName="childText" presStyleLbl="bgAcc1" presStyleIdx="0" presStyleCnt="1">
        <dgm:presLayoutVars>
          <dgm:bulletEnabled val="1"/>
        </dgm:presLayoutVars>
      </dgm:prSet>
      <dgm:spPr/>
    </dgm:pt>
  </dgm:ptLst>
  <dgm:cxnLst>
    <dgm:cxn modelId="{BEBF541C-0925-9A49-BE0D-457FA51F5E8C}" type="presOf" srcId="{A1DF7E36-6F72-42D0-9420-8AA5C42068FD}" destId="{E7DC7E04-6D9E-E040-8D46-7B837F6D97B6}" srcOrd="0" destOrd="0" presId="urn:microsoft.com/office/officeart/2005/8/layout/hierarchy3"/>
    <dgm:cxn modelId="{83996357-F130-3E41-80B6-CF3ABE0860D2}" type="presOf" srcId="{620D11FE-0FD3-4A69-AFCE-8563A5952535}" destId="{CA4ADEE8-8EA4-FD44-A879-F3B725D370CB}" srcOrd="0" destOrd="0" presId="urn:microsoft.com/office/officeart/2005/8/layout/hierarchy3"/>
    <dgm:cxn modelId="{55BBF770-C949-1D4C-B76A-BC8C92198FBF}" type="presOf" srcId="{620D11FE-0FD3-4A69-AFCE-8563A5952535}" destId="{664C779F-B52D-D94C-B96E-D5104F1D95AD}" srcOrd="1" destOrd="0" presId="urn:microsoft.com/office/officeart/2005/8/layout/hierarchy3"/>
    <dgm:cxn modelId="{75C069B6-0B0E-9A4D-877C-45923D7F1122}" type="presOf" srcId="{2E1A4823-1146-449C-8088-F06B49470E05}" destId="{43A73F8E-6B62-9144-A37D-AB4CFB7739FE}" srcOrd="0" destOrd="0" presId="urn:microsoft.com/office/officeart/2005/8/layout/hierarchy3"/>
    <dgm:cxn modelId="{19954DE1-92B8-4473-A473-9E190388479B}" srcId="{2E1A4823-1146-449C-8088-F06B49470E05}" destId="{620D11FE-0FD3-4A69-AFCE-8563A5952535}" srcOrd="0" destOrd="0" parTransId="{04D35BE4-46B9-4B1C-B842-1315AAFCEFE6}" sibTransId="{8462A914-14FE-4890-86DC-74E4CE0A55F0}"/>
    <dgm:cxn modelId="{E54A53E2-C08E-47DF-AD10-1E39A9869004}" srcId="{620D11FE-0FD3-4A69-AFCE-8563A5952535}" destId="{CED980CD-1C9D-421A-AE1C-BB9C0CBC3976}" srcOrd="0" destOrd="0" parTransId="{A1DF7E36-6F72-42D0-9420-8AA5C42068FD}" sibTransId="{86CCF038-1E88-4133-A41C-B282EEF42D09}"/>
    <dgm:cxn modelId="{088F88E8-FC18-8D49-B2D3-6B27CE9619DE}" type="presOf" srcId="{CED980CD-1C9D-421A-AE1C-BB9C0CBC3976}" destId="{46EDEE8C-AD79-C24A-9055-707857FCDB11}" srcOrd="0" destOrd="0" presId="urn:microsoft.com/office/officeart/2005/8/layout/hierarchy3"/>
    <dgm:cxn modelId="{42ED291A-0854-814F-B32D-7022AF221413}" type="presParOf" srcId="{43A73F8E-6B62-9144-A37D-AB4CFB7739FE}" destId="{B0BE82D8-A499-4544-A6CA-AFBF815BE240}" srcOrd="0" destOrd="0" presId="urn:microsoft.com/office/officeart/2005/8/layout/hierarchy3"/>
    <dgm:cxn modelId="{ED6A8D2D-7AA2-7447-AEC5-303ABB8A31F9}" type="presParOf" srcId="{B0BE82D8-A499-4544-A6CA-AFBF815BE240}" destId="{D20ED425-E510-6C43-9124-22DF3541CA29}" srcOrd="0" destOrd="0" presId="urn:microsoft.com/office/officeart/2005/8/layout/hierarchy3"/>
    <dgm:cxn modelId="{D59E9485-4658-784B-B3E3-B21102E7EBCC}" type="presParOf" srcId="{D20ED425-E510-6C43-9124-22DF3541CA29}" destId="{CA4ADEE8-8EA4-FD44-A879-F3B725D370CB}" srcOrd="0" destOrd="0" presId="urn:microsoft.com/office/officeart/2005/8/layout/hierarchy3"/>
    <dgm:cxn modelId="{D75A0053-0750-3E4F-8C37-83FF8867969A}" type="presParOf" srcId="{D20ED425-E510-6C43-9124-22DF3541CA29}" destId="{664C779F-B52D-D94C-B96E-D5104F1D95AD}" srcOrd="1" destOrd="0" presId="urn:microsoft.com/office/officeart/2005/8/layout/hierarchy3"/>
    <dgm:cxn modelId="{AC6E7027-D655-D04F-9E35-C3A5F51A7153}" type="presParOf" srcId="{B0BE82D8-A499-4544-A6CA-AFBF815BE240}" destId="{C8E4A1C3-A10E-3245-8333-866A42917D19}" srcOrd="1" destOrd="0" presId="urn:microsoft.com/office/officeart/2005/8/layout/hierarchy3"/>
    <dgm:cxn modelId="{356B62D1-2D8D-434B-807F-CA546922FC4C}" type="presParOf" srcId="{C8E4A1C3-A10E-3245-8333-866A42917D19}" destId="{E7DC7E04-6D9E-E040-8D46-7B837F6D97B6}" srcOrd="0" destOrd="0" presId="urn:microsoft.com/office/officeart/2005/8/layout/hierarchy3"/>
    <dgm:cxn modelId="{F6BD258D-93A2-1B4B-A8C3-47E86313E7DA}" type="presParOf" srcId="{C8E4A1C3-A10E-3245-8333-866A42917D19}" destId="{46EDEE8C-AD79-C24A-9055-707857FCDB1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E5AA39-37A1-4304-9446-2460DCC9037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E48872E-954A-471B-9887-819A27B155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Lead by Example</a:t>
          </a:r>
          <a:r>
            <a:rPr lang="en-US" b="0" i="0"/>
            <a:t>: Leaders should embody and advocate for a Just Culture.</a:t>
          </a:r>
          <a:endParaRPr lang="en-US"/>
        </a:p>
      </dgm:t>
    </dgm:pt>
    <dgm:pt modelId="{7EEA9855-F016-45BF-8547-B69C3F057091}" type="parTrans" cxnId="{A49E0EB3-350F-4F20-A8DA-8288A8BFADBF}">
      <dgm:prSet/>
      <dgm:spPr/>
      <dgm:t>
        <a:bodyPr/>
        <a:lstStyle/>
        <a:p>
          <a:endParaRPr lang="en-US"/>
        </a:p>
      </dgm:t>
    </dgm:pt>
    <dgm:pt modelId="{0671646F-1CB3-480A-82F6-119480E6E585}" type="sibTrans" cxnId="{A49E0EB3-350F-4F20-A8DA-8288A8BFADB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7D5E461-5CBC-4BD6-9D31-0F70E08797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Safe Spaces</a:t>
          </a:r>
          <a:r>
            <a:rPr lang="en-US" b="0" i="0"/>
            <a:t>: Introduce anonymous reporting systems and open channels for communication.</a:t>
          </a:r>
          <a:endParaRPr lang="en-US"/>
        </a:p>
      </dgm:t>
    </dgm:pt>
    <dgm:pt modelId="{D4E9FD0A-BDB5-46B9-973C-82E03EF37C0C}" type="parTrans" cxnId="{038DC3FB-5902-4CEA-8E39-8232427E9FF4}">
      <dgm:prSet/>
      <dgm:spPr/>
      <dgm:t>
        <a:bodyPr/>
        <a:lstStyle/>
        <a:p>
          <a:endParaRPr lang="en-US"/>
        </a:p>
      </dgm:t>
    </dgm:pt>
    <dgm:pt modelId="{7179367A-3591-4543-B66F-33B40B8A6A04}" type="sibTrans" cxnId="{038DC3FB-5902-4CEA-8E39-8232427E9FF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033AB34-0F95-47FD-8B98-38E8172F20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Invest in Training</a:t>
          </a:r>
          <a:r>
            <a:rPr lang="en-US" b="0" i="0"/>
            <a:t>: Equip teams with the tools and knowledge to adopt this mindset.</a:t>
          </a:r>
          <a:endParaRPr lang="en-US"/>
        </a:p>
      </dgm:t>
    </dgm:pt>
    <dgm:pt modelId="{22A0D54C-3751-4829-A512-57890B46603B}" type="parTrans" cxnId="{6D05E91F-86D9-45DA-AC53-D0F5A359282C}">
      <dgm:prSet/>
      <dgm:spPr/>
      <dgm:t>
        <a:bodyPr/>
        <a:lstStyle/>
        <a:p>
          <a:endParaRPr lang="en-US"/>
        </a:p>
      </dgm:t>
    </dgm:pt>
    <dgm:pt modelId="{A915C94E-CCF3-431E-82CC-87C1D9417629}" type="sibTrans" cxnId="{6D05E91F-86D9-45DA-AC53-D0F5A359282C}">
      <dgm:prSet/>
      <dgm:spPr/>
      <dgm:t>
        <a:bodyPr/>
        <a:lstStyle/>
        <a:p>
          <a:endParaRPr lang="en-US"/>
        </a:p>
      </dgm:t>
    </dgm:pt>
    <dgm:pt modelId="{4F8A6A07-D807-4191-BB88-E718767676EB}" type="pres">
      <dgm:prSet presAssocID="{9DE5AA39-37A1-4304-9446-2460DCC90370}" presName="root" presStyleCnt="0">
        <dgm:presLayoutVars>
          <dgm:dir/>
          <dgm:resizeHandles val="exact"/>
        </dgm:presLayoutVars>
      </dgm:prSet>
      <dgm:spPr/>
    </dgm:pt>
    <dgm:pt modelId="{E29B99D5-D8E9-4F9E-B343-CD85325FF661}" type="pres">
      <dgm:prSet presAssocID="{9DE5AA39-37A1-4304-9446-2460DCC90370}" presName="container" presStyleCnt="0">
        <dgm:presLayoutVars>
          <dgm:dir/>
          <dgm:resizeHandles val="exact"/>
        </dgm:presLayoutVars>
      </dgm:prSet>
      <dgm:spPr/>
    </dgm:pt>
    <dgm:pt modelId="{770DEEE2-7846-4951-9F3F-2E8B382D338F}" type="pres">
      <dgm:prSet presAssocID="{8E48872E-954A-471B-9887-819A27B1559F}" presName="compNode" presStyleCnt="0"/>
      <dgm:spPr/>
    </dgm:pt>
    <dgm:pt modelId="{F3A4F24D-170F-457E-97E4-A61641C70BF9}" type="pres">
      <dgm:prSet presAssocID="{8E48872E-954A-471B-9887-819A27B1559F}" presName="iconBgRect" presStyleLbl="bgShp" presStyleIdx="0" presStyleCnt="3"/>
      <dgm:spPr/>
    </dgm:pt>
    <dgm:pt modelId="{493A02ED-57C3-466C-A69C-23D0227A704A}" type="pres">
      <dgm:prSet presAssocID="{8E48872E-954A-471B-9887-819A27B1559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0FEFCDD9-FE34-4CC9-8975-5EBCDB717A7D}" type="pres">
      <dgm:prSet presAssocID="{8E48872E-954A-471B-9887-819A27B1559F}" presName="spaceRect" presStyleCnt="0"/>
      <dgm:spPr/>
    </dgm:pt>
    <dgm:pt modelId="{2DDF8A08-0F67-4639-A48A-5D7BF9EF4213}" type="pres">
      <dgm:prSet presAssocID="{8E48872E-954A-471B-9887-819A27B1559F}" presName="textRect" presStyleLbl="revTx" presStyleIdx="0" presStyleCnt="3">
        <dgm:presLayoutVars>
          <dgm:chMax val="1"/>
          <dgm:chPref val="1"/>
        </dgm:presLayoutVars>
      </dgm:prSet>
      <dgm:spPr/>
    </dgm:pt>
    <dgm:pt modelId="{E0E58A1C-8311-421E-A079-908795DA5EC7}" type="pres">
      <dgm:prSet presAssocID="{0671646F-1CB3-480A-82F6-119480E6E585}" presName="sibTrans" presStyleLbl="sibTrans2D1" presStyleIdx="0" presStyleCnt="0"/>
      <dgm:spPr/>
    </dgm:pt>
    <dgm:pt modelId="{AC3555D4-0877-46C5-9F7A-6E114F0D7E1D}" type="pres">
      <dgm:prSet presAssocID="{A7D5E461-5CBC-4BD6-9D31-0F70E087974D}" presName="compNode" presStyleCnt="0"/>
      <dgm:spPr/>
    </dgm:pt>
    <dgm:pt modelId="{DD73F5F2-64D2-400F-9485-F87357A90223}" type="pres">
      <dgm:prSet presAssocID="{A7D5E461-5CBC-4BD6-9D31-0F70E087974D}" presName="iconBgRect" presStyleLbl="bgShp" presStyleIdx="1" presStyleCnt="3"/>
      <dgm:spPr/>
    </dgm:pt>
    <dgm:pt modelId="{17F2C8BA-EE75-450C-A3B9-1917991C1169}" type="pres">
      <dgm:prSet presAssocID="{A7D5E461-5CBC-4BD6-9D31-0F70E08797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C298A3A5-C955-4B9F-BE04-158DA0055588}" type="pres">
      <dgm:prSet presAssocID="{A7D5E461-5CBC-4BD6-9D31-0F70E087974D}" presName="spaceRect" presStyleCnt="0"/>
      <dgm:spPr/>
    </dgm:pt>
    <dgm:pt modelId="{EC45F5E6-8882-458E-90A0-B36AC3D606B8}" type="pres">
      <dgm:prSet presAssocID="{A7D5E461-5CBC-4BD6-9D31-0F70E087974D}" presName="textRect" presStyleLbl="revTx" presStyleIdx="1" presStyleCnt="3">
        <dgm:presLayoutVars>
          <dgm:chMax val="1"/>
          <dgm:chPref val="1"/>
        </dgm:presLayoutVars>
      </dgm:prSet>
      <dgm:spPr/>
    </dgm:pt>
    <dgm:pt modelId="{550256AE-6FCB-4EA6-A208-CB79FF3C95BD}" type="pres">
      <dgm:prSet presAssocID="{7179367A-3591-4543-B66F-33B40B8A6A04}" presName="sibTrans" presStyleLbl="sibTrans2D1" presStyleIdx="0" presStyleCnt="0"/>
      <dgm:spPr/>
    </dgm:pt>
    <dgm:pt modelId="{9FD3A7BE-D678-4EE0-8E54-983700AA7B6A}" type="pres">
      <dgm:prSet presAssocID="{7033AB34-0F95-47FD-8B98-38E8172F20B3}" presName="compNode" presStyleCnt="0"/>
      <dgm:spPr/>
    </dgm:pt>
    <dgm:pt modelId="{1DD30176-B6F7-4128-88F4-29C3B8286B0F}" type="pres">
      <dgm:prSet presAssocID="{7033AB34-0F95-47FD-8B98-38E8172F20B3}" presName="iconBgRect" presStyleLbl="bgShp" presStyleIdx="2" presStyleCnt="3"/>
      <dgm:spPr/>
    </dgm:pt>
    <dgm:pt modelId="{1D5CC12D-EC69-47AA-A2A2-767A4DD04804}" type="pres">
      <dgm:prSet presAssocID="{7033AB34-0F95-47FD-8B98-38E8172F20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57003A1-16FF-4077-8023-523407B8A9A3}" type="pres">
      <dgm:prSet presAssocID="{7033AB34-0F95-47FD-8B98-38E8172F20B3}" presName="spaceRect" presStyleCnt="0"/>
      <dgm:spPr/>
    </dgm:pt>
    <dgm:pt modelId="{61967666-DB9D-4155-B3F8-25FD0C53A642}" type="pres">
      <dgm:prSet presAssocID="{7033AB34-0F95-47FD-8B98-38E8172F20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7648F1A-4E44-894C-8BF4-249C47719E81}" type="presOf" srcId="{7179367A-3591-4543-B66F-33B40B8A6A04}" destId="{550256AE-6FCB-4EA6-A208-CB79FF3C95BD}" srcOrd="0" destOrd="0" presId="urn:microsoft.com/office/officeart/2018/2/layout/IconCircleList"/>
    <dgm:cxn modelId="{6D05E91F-86D9-45DA-AC53-D0F5A359282C}" srcId="{9DE5AA39-37A1-4304-9446-2460DCC90370}" destId="{7033AB34-0F95-47FD-8B98-38E8172F20B3}" srcOrd="2" destOrd="0" parTransId="{22A0D54C-3751-4829-A512-57890B46603B}" sibTransId="{A915C94E-CCF3-431E-82CC-87C1D9417629}"/>
    <dgm:cxn modelId="{F791624D-EDD8-0149-BADA-806CD9BEAD41}" type="presOf" srcId="{7033AB34-0F95-47FD-8B98-38E8172F20B3}" destId="{61967666-DB9D-4155-B3F8-25FD0C53A642}" srcOrd="0" destOrd="0" presId="urn:microsoft.com/office/officeart/2018/2/layout/IconCircleList"/>
    <dgm:cxn modelId="{58D6BA9B-846E-D945-A153-11A0710FEDAE}" type="presOf" srcId="{0671646F-1CB3-480A-82F6-119480E6E585}" destId="{E0E58A1C-8311-421E-A079-908795DA5EC7}" srcOrd="0" destOrd="0" presId="urn:microsoft.com/office/officeart/2018/2/layout/IconCircleList"/>
    <dgm:cxn modelId="{7496BCB0-F9A9-FD42-9AF6-B4E26FC32767}" type="presOf" srcId="{8E48872E-954A-471B-9887-819A27B1559F}" destId="{2DDF8A08-0F67-4639-A48A-5D7BF9EF4213}" srcOrd="0" destOrd="0" presId="urn:microsoft.com/office/officeart/2018/2/layout/IconCircleList"/>
    <dgm:cxn modelId="{A49E0EB3-350F-4F20-A8DA-8288A8BFADBF}" srcId="{9DE5AA39-37A1-4304-9446-2460DCC90370}" destId="{8E48872E-954A-471B-9887-819A27B1559F}" srcOrd="0" destOrd="0" parTransId="{7EEA9855-F016-45BF-8547-B69C3F057091}" sibTransId="{0671646F-1CB3-480A-82F6-119480E6E585}"/>
    <dgm:cxn modelId="{EB956CDB-6321-3A4B-9532-0713B3754DF0}" type="presOf" srcId="{9DE5AA39-37A1-4304-9446-2460DCC90370}" destId="{4F8A6A07-D807-4191-BB88-E718767676EB}" srcOrd="0" destOrd="0" presId="urn:microsoft.com/office/officeart/2018/2/layout/IconCircleList"/>
    <dgm:cxn modelId="{BB5A21F0-3CC7-3D42-95AA-27E0EE7A685B}" type="presOf" srcId="{A7D5E461-5CBC-4BD6-9D31-0F70E087974D}" destId="{EC45F5E6-8882-458E-90A0-B36AC3D606B8}" srcOrd="0" destOrd="0" presId="urn:microsoft.com/office/officeart/2018/2/layout/IconCircleList"/>
    <dgm:cxn modelId="{038DC3FB-5902-4CEA-8E39-8232427E9FF4}" srcId="{9DE5AA39-37A1-4304-9446-2460DCC90370}" destId="{A7D5E461-5CBC-4BD6-9D31-0F70E087974D}" srcOrd="1" destOrd="0" parTransId="{D4E9FD0A-BDB5-46B9-973C-82E03EF37C0C}" sibTransId="{7179367A-3591-4543-B66F-33B40B8A6A04}"/>
    <dgm:cxn modelId="{E620F43B-2D07-DE4A-931D-F6A0224FD3F4}" type="presParOf" srcId="{4F8A6A07-D807-4191-BB88-E718767676EB}" destId="{E29B99D5-D8E9-4F9E-B343-CD85325FF661}" srcOrd="0" destOrd="0" presId="urn:microsoft.com/office/officeart/2018/2/layout/IconCircleList"/>
    <dgm:cxn modelId="{0A2B41B6-E84A-CD42-AC4B-BA5C1687998E}" type="presParOf" srcId="{E29B99D5-D8E9-4F9E-B343-CD85325FF661}" destId="{770DEEE2-7846-4951-9F3F-2E8B382D338F}" srcOrd="0" destOrd="0" presId="urn:microsoft.com/office/officeart/2018/2/layout/IconCircleList"/>
    <dgm:cxn modelId="{65E01CEF-8063-4A46-B570-DE956B33E996}" type="presParOf" srcId="{770DEEE2-7846-4951-9F3F-2E8B382D338F}" destId="{F3A4F24D-170F-457E-97E4-A61641C70BF9}" srcOrd="0" destOrd="0" presId="urn:microsoft.com/office/officeart/2018/2/layout/IconCircleList"/>
    <dgm:cxn modelId="{5B7FBC4C-7D0A-7F4B-90F7-C4D1C4DA885C}" type="presParOf" srcId="{770DEEE2-7846-4951-9F3F-2E8B382D338F}" destId="{493A02ED-57C3-466C-A69C-23D0227A704A}" srcOrd="1" destOrd="0" presId="urn:microsoft.com/office/officeart/2018/2/layout/IconCircleList"/>
    <dgm:cxn modelId="{55AB47DE-9D5D-424C-B368-1399E323A96E}" type="presParOf" srcId="{770DEEE2-7846-4951-9F3F-2E8B382D338F}" destId="{0FEFCDD9-FE34-4CC9-8975-5EBCDB717A7D}" srcOrd="2" destOrd="0" presId="urn:microsoft.com/office/officeart/2018/2/layout/IconCircleList"/>
    <dgm:cxn modelId="{6A2B50AB-C8A7-5645-886F-FD3A8EFFBECC}" type="presParOf" srcId="{770DEEE2-7846-4951-9F3F-2E8B382D338F}" destId="{2DDF8A08-0F67-4639-A48A-5D7BF9EF4213}" srcOrd="3" destOrd="0" presId="urn:microsoft.com/office/officeart/2018/2/layout/IconCircleList"/>
    <dgm:cxn modelId="{AFC04B26-4CF6-8F46-B1AE-08F09DE5969C}" type="presParOf" srcId="{E29B99D5-D8E9-4F9E-B343-CD85325FF661}" destId="{E0E58A1C-8311-421E-A079-908795DA5EC7}" srcOrd="1" destOrd="0" presId="urn:microsoft.com/office/officeart/2018/2/layout/IconCircleList"/>
    <dgm:cxn modelId="{E2EF1F9D-2FB0-ED4E-B324-099640D1AC59}" type="presParOf" srcId="{E29B99D5-D8E9-4F9E-B343-CD85325FF661}" destId="{AC3555D4-0877-46C5-9F7A-6E114F0D7E1D}" srcOrd="2" destOrd="0" presId="urn:microsoft.com/office/officeart/2018/2/layout/IconCircleList"/>
    <dgm:cxn modelId="{1AD9D205-B716-914E-856A-801F6577495F}" type="presParOf" srcId="{AC3555D4-0877-46C5-9F7A-6E114F0D7E1D}" destId="{DD73F5F2-64D2-400F-9485-F87357A90223}" srcOrd="0" destOrd="0" presId="urn:microsoft.com/office/officeart/2018/2/layout/IconCircleList"/>
    <dgm:cxn modelId="{36DD2224-0E33-3547-80BD-78FF8F4E9F1D}" type="presParOf" srcId="{AC3555D4-0877-46C5-9F7A-6E114F0D7E1D}" destId="{17F2C8BA-EE75-450C-A3B9-1917991C1169}" srcOrd="1" destOrd="0" presId="urn:microsoft.com/office/officeart/2018/2/layout/IconCircleList"/>
    <dgm:cxn modelId="{CBB55868-88C5-0F47-8F3F-9B34450FF88E}" type="presParOf" srcId="{AC3555D4-0877-46C5-9F7A-6E114F0D7E1D}" destId="{C298A3A5-C955-4B9F-BE04-158DA0055588}" srcOrd="2" destOrd="0" presId="urn:microsoft.com/office/officeart/2018/2/layout/IconCircleList"/>
    <dgm:cxn modelId="{0605CAFF-762B-8B4C-AA05-56124EDDF9DA}" type="presParOf" srcId="{AC3555D4-0877-46C5-9F7A-6E114F0D7E1D}" destId="{EC45F5E6-8882-458E-90A0-B36AC3D606B8}" srcOrd="3" destOrd="0" presId="urn:microsoft.com/office/officeart/2018/2/layout/IconCircleList"/>
    <dgm:cxn modelId="{3E9B55F2-F1B1-F240-8DD4-DE1461C72627}" type="presParOf" srcId="{E29B99D5-D8E9-4F9E-B343-CD85325FF661}" destId="{550256AE-6FCB-4EA6-A208-CB79FF3C95BD}" srcOrd="3" destOrd="0" presId="urn:microsoft.com/office/officeart/2018/2/layout/IconCircleList"/>
    <dgm:cxn modelId="{E851A845-83A1-E249-9CB0-657BFC002BFB}" type="presParOf" srcId="{E29B99D5-D8E9-4F9E-B343-CD85325FF661}" destId="{9FD3A7BE-D678-4EE0-8E54-983700AA7B6A}" srcOrd="4" destOrd="0" presId="urn:microsoft.com/office/officeart/2018/2/layout/IconCircleList"/>
    <dgm:cxn modelId="{C166AED7-F372-BA41-A041-B9F7CA248BFA}" type="presParOf" srcId="{9FD3A7BE-D678-4EE0-8E54-983700AA7B6A}" destId="{1DD30176-B6F7-4128-88F4-29C3B8286B0F}" srcOrd="0" destOrd="0" presId="urn:microsoft.com/office/officeart/2018/2/layout/IconCircleList"/>
    <dgm:cxn modelId="{6484835B-21D5-AA4A-A97F-45111A2D57B9}" type="presParOf" srcId="{9FD3A7BE-D678-4EE0-8E54-983700AA7B6A}" destId="{1D5CC12D-EC69-47AA-A2A2-767A4DD04804}" srcOrd="1" destOrd="0" presId="urn:microsoft.com/office/officeart/2018/2/layout/IconCircleList"/>
    <dgm:cxn modelId="{20066183-6114-D846-8720-692BDE8BA7F1}" type="presParOf" srcId="{9FD3A7BE-D678-4EE0-8E54-983700AA7B6A}" destId="{357003A1-16FF-4077-8023-523407B8A9A3}" srcOrd="2" destOrd="0" presId="urn:microsoft.com/office/officeart/2018/2/layout/IconCircleList"/>
    <dgm:cxn modelId="{E30335C0-574C-3747-A758-31BA988E46A4}" type="presParOf" srcId="{9FD3A7BE-D678-4EE0-8E54-983700AA7B6A}" destId="{61967666-DB9D-4155-B3F8-25FD0C53A64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6D28B-6055-9542-A171-62BDD6541706}">
      <dsp:nvSpPr>
        <dsp:cNvPr id="0" name=""/>
        <dsp:cNvSpPr/>
      </dsp:nvSpPr>
      <dsp:spPr>
        <a:xfrm>
          <a:off x="0" y="52499"/>
          <a:ext cx="6253721" cy="15947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/>
            <a:t>Fear of Repercussions</a:t>
          </a:r>
          <a:r>
            <a:rPr lang="en-US" sz="2900" b="0" i="0" kern="1200"/>
            <a:t>: People may hesitate to admit mistakes if they fear punishment.</a:t>
          </a:r>
          <a:endParaRPr lang="en-US" sz="2900" kern="1200"/>
        </a:p>
      </dsp:txBody>
      <dsp:txXfrm>
        <a:off x="77847" y="130346"/>
        <a:ext cx="6098027" cy="1439016"/>
      </dsp:txXfrm>
    </dsp:sp>
    <dsp:sp modelId="{61C0B6B9-CAE7-D040-916B-BB2376805D8B}">
      <dsp:nvSpPr>
        <dsp:cNvPr id="0" name=""/>
        <dsp:cNvSpPr/>
      </dsp:nvSpPr>
      <dsp:spPr>
        <a:xfrm>
          <a:off x="0" y="1730729"/>
          <a:ext cx="6253721" cy="1594710"/>
        </a:xfrm>
        <a:prstGeom prst="round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/>
            <a:t>Old Habits Die Hard</a:t>
          </a:r>
          <a:r>
            <a:rPr lang="en-US" sz="2900" b="0" i="0" kern="1200"/>
            <a:t>: Many organizations are stuck in a blame-heavy mindset.</a:t>
          </a:r>
          <a:endParaRPr lang="en-US" sz="2900" kern="1200"/>
        </a:p>
      </dsp:txBody>
      <dsp:txXfrm>
        <a:off x="77847" y="1808576"/>
        <a:ext cx="6098027" cy="1439016"/>
      </dsp:txXfrm>
    </dsp:sp>
    <dsp:sp modelId="{84D4509E-8670-AB4C-8869-47EC6F63B49A}">
      <dsp:nvSpPr>
        <dsp:cNvPr id="0" name=""/>
        <dsp:cNvSpPr/>
      </dsp:nvSpPr>
      <dsp:spPr>
        <a:xfrm>
          <a:off x="0" y="3408960"/>
          <a:ext cx="6253721" cy="1594710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/>
            <a:t>Leadership Gaps</a:t>
          </a:r>
          <a:r>
            <a:rPr lang="en-US" sz="2900" b="0" i="0" kern="1200"/>
            <a:t>: Without active support from leaders, these efforts often falter.</a:t>
          </a:r>
          <a:endParaRPr lang="en-US" sz="2900" kern="1200"/>
        </a:p>
      </dsp:txBody>
      <dsp:txXfrm>
        <a:off x="77847" y="3486807"/>
        <a:ext cx="6098027" cy="1439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4ADEE8-8EA4-FD44-A879-F3B725D370CB}">
      <dsp:nvSpPr>
        <dsp:cNvPr id="0" name=""/>
        <dsp:cNvSpPr/>
      </dsp:nvSpPr>
      <dsp:spPr>
        <a:xfrm>
          <a:off x="1107132" y="936"/>
          <a:ext cx="2179935" cy="108996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In fast-paced DevOps environments, the pressure to deliver quickly often takes priority over reflection and learning.</a:t>
          </a:r>
          <a:endParaRPr lang="en-US" sz="1400" kern="1200"/>
        </a:p>
      </dsp:txBody>
      <dsp:txXfrm>
        <a:off x="1139056" y="32860"/>
        <a:ext cx="2116087" cy="1026119"/>
      </dsp:txXfrm>
    </dsp:sp>
    <dsp:sp modelId="{E7DC7E04-6D9E-E040-8D46-7B837F6D97B6}">
      <dsp:nvSpPr>
        <dsp:cNvPr id="0" name=""/>
        <dsp:cNvSpPr/>
      </dsp:nvSpPr>
      <dsp:spPr>
        <a:xfrm>
          <a:off x="1325125" y="1090904"/>
          <a:ext cx="217993" cy="817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7475"/>
              </a:lnTo>
              <a:lnTo>
                <a:pt x="217993" y="81747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EDEE8C-AD79-C24A-9055-707857FCDB11}">
      <dsp:nvSpPr>
        <dsp:cNvPr id="0" name=""/>
        <dsp:cNvSpPr/>
      </dsp:nvSpPr>
      <dsp:spPr>
        <a:xfrm>
          <a:off x="1543119" y="1363395"/>
          <a:ext cx="1743948" cy="10899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High workloads can lead to burnout, which undermines psychological safety</a:t>
          </a:r>
          <a:r>
            <a:rPr lang="en-US" sz="1400" kern="1200" baseline="0"/>
            <a:t> </a:t>
          </a:r>
          <a:endParaRPr lang="en-US" sz="1400" kern="1200"/>
        </a:p>
      </dsp:txBody>
      <dsp:txXfrm>
        <a:off x="1575043" y="1395319"/>
        <a:ext cx="1680100" cy="10261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A4F24D-170F-457E-97E4-A61641C70BF9}">
      <dsp:nvSpPr>
        <dsp:cNvPr id="0" name=""/>
        <dsp:cNvSpPr/>
      </dsp:nvSpPr>
      <dsp:spPr>
        <a:xfrm>
          <a:off x="181340" y="1308609"/>
          <a:ext cx="908836" cy="9088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3A02ED-57C3-466C-A69C-23D0227A704A}">
      <dsp:nvSpPr>
        <dsp:cNvPr id="0" name=""/>
        <dsp:cNvSpPr/>
      </dsp:nvSpPr>
      <dsp:spPr>
        <a:xfrm>
          <a:off x="372196" y="1499464"/>
          <a:ext cx="527125" cy="527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DF8A08-0F67-4639-A48A-5D7BF9EF4213}">
      <dsp:nvSpPr>
        <dsp:cNvPr id="0" name=""/>
        <dsp:cNvSpPr/>
      </dsp:nvSpPr>
      <dsp:spPr>
        <a:xfrm>
          <a:off x="1284928" y="1308609"/>
          <a:ext cx="2142257" cy="908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Lead by Example</a:t>
          </a:r>
          <a:r>
            <a:rPr lang="en-US" sz="1400" b="0" i="0" kern="1200"/>
            <a:t>: Leaders should embody and advocate for a Just Culture.</a:t>
          </a:r>
          <a:endParaRPr lang="en-US" sz="1400" kern="1200"/>
        </a:p>
      </dsp:txBody>
      <dsp:txXfrm>
        <a:off x="1284928" y="1308609"/>
        <a:ext cx="2142257" cy="908836"/>
      </dsp:txXfrm>
    </dsp:sp>
    <dsp:sp modelId="{DD73F5F2-64D2-400F-9485-F87357A90223}">
      <dsp:nvSpPr>
        <dsp:cNvPr id="0" name=""/>
        <dsp:cNvSpPr/>
      </dsp:nvSpPr>
      <dsp:spPr>
        <a:xfrm>
          <a:off x="3800458" y="1308609"/>
          <a:ext cx="908836" cy="9088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F2C8BA-EE75-450C-A3B9-1917991C1169}">
      <dsp:nvSpPr>
        <dsp:cNvPr id="0" name=""/>
        <dsp:cNvSpPr/>
      </dsp:nvSpPr>
      <dsp:spPr>
        <a:xfrm>
          <a:off x="3991314" y="1499464"/>
          <a:ext cx="527125" cy="527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5F5E6-8882-458E-90A0-B36AC3D606B8}">
      <dsp:nvSpPr>
        <dsp:cNvPr id="0" name=""/>
        <dsp:cNvSpPr/>
      </dsp:nvSpPr>
      <dsp:spPr>
        <a:xfrm>
          <a:off x="4904045" y="1308609"/>
          <a:ext cx="2142257" cy="908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Safe Spaces</a:t>
          </a:r>
          <a:r>
            <a:rPr lang="en-US" sz="1400" b="0" i="0" kern="1200"/>
            <a:t>: Introduce anonymous reporting systems and open channels for communication.</a:t>
          </a:r>
          <a:endParaRPr lang="en-US" sz="1400" kern="1200"/>
        </a:p>
      </dsp:txBody>
      <dsp:txXfrm>
        <a:off x="4904045" y="1308609"/>
        <a:ext cx="2142257" cy="908836"/>
      </dsp:txXfrm>
    </dsp:sp>
    <dsp:sp modelId="{1DD30176-B6F7-4128-88F4-29C3B8286B0F}">
      <dsp:nvSpPr>
        <dsp:cNvPr id="0" name=""/>
        <dsp:cNvSpPr/>
      </dsp:nvSpPr>
      <dsp:spPr>
        <a:xfrm>
          <a:off x="7419575" y="1308609"/>
          <a:ext cx="908836" cy="9088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5CC12D-EC69-47AA-A2A2-767A4DD04804}">
      <dsp:nvSpPr>
        <dsp:cNvPr id="0" name=""/>
        <dsp:cNvSpPr/>
      </dsp:nvSpPr>
      <dsp:spPr>
        <a:xfrm>
          <a:off x="7610431" y="1499464"/>
          <a:ext cx="527125" cy="527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67666-DB9D-4155-B3F8-25FD0C53A642}">
      <dsp:nvSpPr>
        <dsp:cNvPr id="0" name=""/>
        <dsp:cNvSpPr/>
      </dsp:nvSpPr>
      <dsp:spPr>
        <a:xfrm>
          <a:off x="8523163" y="1308609"/>
          <a:ext cx="2142257" cy="908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Invest in Training</a:t>
          </a:r>
          <a:r>
            <a:rPr lang="en-US" sz="1400" b="0" i="0" kern="1200"/>
            <a:t>: Equip teams with the tools and knowledge to adopt this mindset.</a:t>
          </a:r>
          <a:endParaRPr lang="en-US" sz="1400" kern="1200"/>
        </a:p>
      </dsp:txBody>
      <dsp:txXfrm>
        <a:off x="8523163" y="1308609"/>
        <a:ext cx="2142257" cy="908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F95E-A873-60C7-38B7-63D3F859F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C8AFC-9E93-51F5-12FF-DA68C29DE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DF1B7-FE5A-753E-456D-AC21A7D2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FB27F-D82F-11EF-F4CB-88144315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04443-1D7D-DE27-B488-D2160A97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38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14A83-AEC5-1673-D249-4D29BF85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0ED6D1-4BAC-E68D-97A7-3CA9AE741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9BE4F-87E0-974F-76BC-00E6369AC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07B1F-88BD-C20F-9CDB-DB8442FFB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042FC-5454-CE36-D9DE-40E122F3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61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972858-C2A9-6201-34F2-230080538C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285676-A345-FF4E-8930-0FA1B2FC1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EF75D-71E1-C2D9-E361-168C931E8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EB853-3878-3B51-71D8-B53E1A7BA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26CEE-D068-8D85-C5A1-16346E05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7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E4D79-AD57-34AB-5A04-9C76ECDC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20A84-36D2-E071-F3BA-733644B2D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6A91C-B99E-0D4D-0676-AA956AF05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454EE-DECE-5AB5-F104-F154C7E93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D570B-3CE6-B37C-13EC-6768415DA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DBD6-1FA7-4472-C8F8-04477F99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F1B06-C865-988B-C039-C2DE20B3D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21858-C80F-9699-BE1C-59608676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E99A5-0CB5-7D30-AE3C-1CEBE4D99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20A18-C966-133D-89F4-66B870DC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3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7771D-22B3-3995-E7CB-4DFA0FDF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0439F-277E-8B33-4F8B-565F21A2D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C143E-53C5-54AC-F53D-5B05DD4A9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55EB1-27D5-384A-FFB5-0904F4652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CD5AF-AD83-24A9-63BA-56B4CD3CB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5EDB4-76F8-DEBE-B2C6-E17F6621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29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0C71-E47B-B8C8-B8AB-C47A2DFA8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493FB-A9D3-8867-374C-6B2D9C747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57AE3-FD72-703A-40E9-EFFB5C638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75663-8106-0036-6297-15793545CE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B3904-7014-97BF-83E1-C776C8A4E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82CA79-4744-F48E-C262-C71A6300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0A4DF9-7ACF-646E-D3AD-F85B2D75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68B5C7-955F-BB38-BC02-C66140559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64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BFB62-8FCE-A492-1AEF-FF6B67C4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91FA8-8FEB-CF6E-D8D1-E9DD18CE6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34E66-84B4-5A16-FBDF-F65A35E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C13A8-FCAE-D8A6-6147-12C3A52B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21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48008-D6F0-F722-2397-95567F8A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529F4F-00AE-5D67-4643-A3DFF85E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EF7C7-F5A3-C1A3-9B6B-AC52DBFF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98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72FF-E74E-625A-1E39-1738B9E8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E82F3-B09D-FA6A-B8F0-1DA010E9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F0835-4F07-DEA6-F894-E4B12A15D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C3D20-DE80-78A8-660F-DB8A0C79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61851-5F8B-FD00-F173-C225BF07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70F49-9D5F-5843-3F5F-BCACD884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08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4BC5-A9BF-0E6C-1AE3-4322BF2AC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0F790-3FA6-2BE1-7DCB-2F476588F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74751-DF60-EFE7-5A27-221571F04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959DF9-1D8D-2B53-626C-28C99F06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9F69E-2EFA-1957-43EC-A317421D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A07AF-DBC1-1AD9-3432-DF630A5E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3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111A90-921B-9D5F-1BB1-F5F3ECE04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CD382-4CFB-6490-91A8-E5D543343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83424-0240-BA1A-BBCA-5775DCB74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12/8/24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C28BF-A73F-9111-4937-4938E5C5C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8AA51-209E-94EE-B4B0-AE57B6816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3658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ns.ee/sites/default/files/inline-images/Just%20Culture-eng.PNG" TargetMode="External"/><Relationship Id="rId2" Type="http://schemas.openxmlformats.org/officeDocument/2006/relationships/hyperlink" Target="https://humanisticsystems.com/2023/10/18/why-is-it-just-so-difficult-barriers-to-just-culture-in-the-real-worl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s://pmc.ncbi.nlm.nih.gov/articles/PMC9884909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493109B0-4E9B-F848-596B-8C9341B723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331" t="9091" r="96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526B2-3A4C-445B-0545-8E1017A34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>
                <a:solidFill>
                  <a:schemeClr val="bg1"/>
                </a:solidFill>
              </a:rPr>
              <a:t>Emmanuel Diaz</a:t>
            </a:r>
            <a:br>
              <a:rPr lang="en-US" sz="4400">
                <a:solidFill>
                  <a:schemeClr val="bg1"/>
                </a:solidFill>
              </a:rPr>
            </a:br>
            <a:br>
              <a:rPr lang="en-US" sz="44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Prof. Adam Bailey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06F294-C6B5-0434-5D58-50DBB72D6E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CSD380 Mod9.2 Assignment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321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ressed man at office">
            <a:extLst>
              <a:ext uri="{FF2B5EF4-FFF2-40B4-BE49-F238E27FC236}">
                <a16:creationId xmlns:a16="http://schemas.microsoft.com/office/drawing/2014/main" id="{061A42DE-F43B-2F48-4639-991188A9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38" t="6593" r="8042" b="-1"/>
          <a:stretch/>
        </p:blipFill>
        <p:spPr>
          <a:xfrm>
            <a:off x="3522466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B48B1-6082-BAAD-5828-4448474A9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600" b="1" i="0">
                <a:solidFill>
                  <a:schemeClr val="bg1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What is a Just Culture?</a:t>
            </a:r>
            <a:br>
              <a:rPr lang="en-US" sz="2600">
                <a:solidFill>
                  <a:schemeClr val="bg1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3E64F-2224-73F8-1E9A-D4BDCAF85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880064" cy="3232404"/>
          </a:xfrm>
        </p:spPr>
        <p:txBody>
          <a:bodyPr anchor="t">
            <a:normAutofit lnSpcReduction="10000"/>
          </a:bodyPr>
          <a:lstStyle/>
          <a:p>
            <a:pPr marL="0" marR="0" indent="0">
              <a:spcBef>
                <a:spcPts val="900"/>
              </a:spcBef>
              <a:buNone/>
            </a:pPr>
            <a:r>
              <a:rPr lang="en-US" sz="1700" b="0" i="0" dirty="0">
                <a:solidFill>
                  <a:schemeClr val="bg1"/>
                </a:solidFill>
                <a:effectLst/>
                <a:latin typeface="UICTFontTextStyleBody"/>
                <a:ea typeface="Times New Roman" panose="02020603050405020304" pitchFamily="18" charset="0"/>
                <a:cs typeface="Times New Roman" panose="02020603050405020304" pitchFamily="18" charset="0"/>
              </a:rPr>
              <a:t>•A Just Culture focuses on creating an environment where mistakes are seen as learning opportunities, not reasons for blame.</a:t>
            </a:r>
            <a:endParaRPr lang="en-US" sz="1700" dirty="0">
              <a:solidFill>
                <a:schemeClr val="bg1"/>
              </a:solidFill>
              <a:effectLst/>
              <a:latin typeface=".AppleSystemUIFon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900"/>
              </a:spcBef>
              <a:buNone/>
            </a:pPr>
            <a:r>
              <a:rPr lang="en-US" sz="1700" b="0" i="0" dirty="0">
                <a:solidFill>
                  <a:schemeClr val="bg1"/>
                </a:solidFill>
                <a:effectLst/>
                <a:latin typeface="UICTFontTextStyleBody"/>
                <a:ea typeface="Times New Roman" panose="02020603050405020304" pitchFamily="18" charset="0"/>
                <a:cs typeface="Times New Roman" panose="02020603050405020304" pitchFamily="18" charset="0"/>
              </a:rPr>
              <a:t>•It’s about accountability, but with empathy balancing fairness and responsibility.</a:t>
            </a:r>
            <a:endParaRPr lang="en-US" sz="1700" dirty="0">
              <a:solidFill>
                <a:schemeClr val="bg1"/>
              </a:solidFill>
              <a:effectLst/>
              <a:latin typeface=".AppleSystemUIFon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900"/>
              </a:spcBef>
              <a:buNone/>
            </a:pPr>
            <a:r>
              <a:rPr lang="en-US" sz="1700" b="0" i="0" dirty="0">
                <a:solidFill>
                  <a:schemeClr val="bg1"/>
                </a:solidFill>
                <a:effectLst/>
                <a:latin typeface="UICTFontTextStyleBody"/>
                <a:ea typeface="Times New Roman" panose="02020603050405020304" pitchFamily="18" charset="0"/>
                <a:cs typeface="Times New Roman" panose="02020603050405020304" pitchFamily="18" charset="0"/>
              </a:rPr>
              <a:t>•In a DevOps environment, building trust and fostering collaboration are essential for success as many teams work together for one common goal.</a:t>
            </a:r>
            <a:endParaRPr lang="en-US" sz="1700" dirty="0">
              <a:solidFill>
                <a:schemeClr val="bg1"/>
              </a:solidFill>
              <a:effectLst/>
              <a:latin typeface=".AppleSystemUIFon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7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651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843A4A-A82D-8FCE-4087-601B4253FD53}"/>
              </a:ext>
            </a:extLst>
          </p:cNvPr>
          <p:cNvSpPr txBox="1"/>
          <p:nvPr/>
        </p:nvSpPr>
        <p:spPr>
          <a:xfrm>
            <a:off x="838200" y="3146400"/>
            <a:ext cx="4391024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>
                    <a:alpha val="80000"/>
                  </a:schemeClr>
                </a:solidFill>
              </a:rPr>
              <a:t>How does </a:t>
            </a:r>
            <a:r>
              <a:rPr lang="en-US" sz="2400" b="1" i="1">
                <a:solidFill>
                  <a:schemeClr val="bg1">
                    <a:alpha val="80000"/>
                  </a:schemeClr>
                </a:solidFill>
              </a:rPr>
              <a:t>Just Culture </a:t>
            </a:r>
            <a:r>
              <a:rPr lang="en-US" sz="2400" b="1">
                <a:solidFill>
                  <a:schemeClr val="bg1">
                    <a:alpha val="80000"/>
                  </a:schemeClr>
                </a:solidFill>
              </a:rPr>
              <a:t>help?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 descr="A diagram of a culture&#10;&#10;Description automatically generated">
            <a:extLst>
              <a:ext uri="{FF2B5EF4-FFF2-40B4-BE49-F238E27FC236}">
                <a16:creationId xmlns:a16="http://schemas.microsoft.com/office/drawing/2014/main" id="{67ECDB0E-0B54-6044-6A45-94DB41CD6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949" y="945980"/>
            <a:ext cx="3913349" cy="376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33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338A61-65BB-EE5A-94D4-B0BA7F955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Why is it hard to build?</a:t>
            </a:r>
            <a:br>
              <a:rPr lang="en-US" sz="4800"/>
            </a:br>
            <a:endParaRPr lang="en-US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E60ED6-A571-0ACF-785D-C6DF9699D2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8606534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7024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ank road sign">
            <a:extLst>
              <a:ext uri="{FF2B5EF4-FFF2-40B4-BE49-F238E27FC236}">
                <a16:creationId xmlns:a16="http://schemas.microsoft.com/office/drawing/2014/main" id="{B8846D0B-6D9F-D7BD-B5B0-7A0BB39F02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51" r="3038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9CDEB-B14C-056B-D3E2-1E9346D3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Cultural Roadblocks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D02D7-2EE9-6A15-ED4D-F942C37F2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123825" marR="0" indent="-123825">
              <a:spcBef>
                <a:spcPts val="900"/>
              </a:spcBef>
            </a:pPr>
            <a:r>
              <a:rPr lang="en-US" sz="1700" b="1" i="0">
                <a:solidFill>
                  <a:schemeClr val="bg1"/>
                </a:solidFill>
                <a:effectLst/>
                <a:latin typeface="UICTFontTextStyleBody"/>
                <a:ea typeface="Times New Roman" panose="02020603050405020304" pitchFamily="18" charset="0"/>
                <a:cs typeface="Times New Roman" panose="02020603050405020304" pitchFamily="18" charset="0"/>
              </a:rPr>
              <a:t>Change is Tough</a:t>
            </a:r>
            <a:r>
              <a:rPr lang="en-US" sz="1700" b="0" i="0">
                <a:solidFill>
                  <a:schemeClr val="bg1"/>
                </a:solidFill>
                <a:effectLst/>
                <a:latin typeface="UICTFontTextStyleBody"/>
                <a:ea typeface="Times New Roman" panose="02020603050405020304" pitchFamily="18" charset="0"/>
                <a:cs typeface="Times New Roman" panose="02020603050405020304" pitchFamily="18" charset="0"/>
              </a:rPr>
              <a:t>: Teams are naturally resistant to letting go of “this is how we’ve always done it.”</a:t>
            </a:r>
            <a:endParaRPr lang="en-US" sz="1700">
              <a:solidFill>
                <a:schemeClr val="bg1"/>
              </a:solidFill>
              <a:effectLst/>
              <a:latin typeface=".AppleSystemUIFon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3825" marR="0" indent="-123825">
              <a:spcBef>
                <a:spcPts val="900"/>
              </a:spcBef>
            </a:pPr>
            <a:r>
              <a:rPr lang="en-US" sz="1700" b="1" i="0">
                <a:solidFill>
                  <a:schemeClr val="bg1"/>
                </a:solidFill>
                <a:effectLst/>
                <a:latin typeface="UICTFontTextStyleBody"/>
                <a:ea typeface="Times New Roman" panose="02020603050405020304" pitchFamily="18" charset="0"/>
                <a:cs typeface="Times New Roman" panose="02020603050405020304" pitchFamily="18" charset="0"/>
              </a:rPr>
              <a:t>Shifting Mindsets</a:t>
            </a:r>
            <a:r>
              <a:rPr lang="en-US" sz="1700" b="0" i="0">
                <a:solidFill>
                  <a:schemeClr val="bg1"/>
                </a:solidFill>
                <a:effectLst/>
                <a:latin typeface="UICTFontTextStyleBody"/>
                <a:ea typeface="Times New Roman" panose="02020603050405020304" pitchFamily="18" charset="0"/>
                <a:cs typeface="Times New Roman" panose="02020603050405020304" pitchFamily="18" charset="0"/>
              </a:rPr>
              <a:t>: It’s not just about actions but changing how people think about accountability.</a:t>
            </a:r>
            <a:endParaRPr lang="en-US" sz="1700">
              <a:solidFill>
                <a:schemeClr val="bg1"/>
              </a:solidFill>
              <a:effectLst/>
              <a:latin typeface=".AppleSystemUIFon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900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D254D-F3E3-154A-0618-9F3DEF6A0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Communication Challenges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3C0D3-6A5C-EBFF-F9BE-E1331EA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123825" marR="0" indent="-123825">
              <a:spcBef>
                <a:spcPts val="900"/>
              </a:spcBef>
            </a:pPr>
            <a:r>
              <a:rPr lang="en-US" sz="2000" b="0" i="0">
                <a:solidFill>
                  <a:schemeClr val="bg1"/>
                </a:solidFill>
                <a:effectLst/>
                <a:latin typeface="UICTFontTextStyleBody"/>
                <a:ea typeface="Times New Roman" panose="02020603050405020304" pitchFamily="18" charset="0"/>
                <a:cs typeface="Times New Roman" panose="02020603050405020304" pitchFamily="18" charset="0"/>
              </a:rPr>
              <a:t>Poor communication can lead to misunderstandings and mistrust.</a:t>
            </a:r>
            <a:endParaRPr lang="en-US" sz="2000">
              <a:solidFill>
                <a:schemeClr val="bg1"/>
              </a:solidFill>
              <a:effectLst/>
              <a:latin typeface=".AppleSystemUIFon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3825" marR="0" indent="-123825">
              <a:spcBef>
                <a:spcPts val="900"/>
              </a:spcBef>
            </a:pPr>
            <a:r>
              <a:rPr lang="en-US" sz="2000" b="0" i="0">
                <a:solidFill>
                  <a:schemeClr val="bg1"/>
                </a:solidFill>
                <a:effectLst/>
                <a:latin typeface="UICTFontTextStyleBody"/>
                <a:ea typeface="Times New Roman" panose="02020603050405020304" pitchFamily="18" charset="0"/>
                <a:cs typeface="Times New Roman" panose="02020603050405020304" pitchFamily="18" charset="0"/>
              </a:rPr>
              <a:t>Feedback loops might exist on paper but not work effectively in practice.</a:t>
            </a:r>
            <a:endParaRPr lang="en-US" sz="2000">
              <a:solidFill>
                <a:schemeClr val="bg1"/>
              </a:solidFill>
              <a:effectLst/>
              <a:latin typeface=".AppleSystemUIFon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3825" marR="0" indent="-123825">
              <a:spcBef>
                <a:spcPts val="900"/>
              </a:spcBef>
            </a:pPr>
            <a:r>
              <a:rPr lang="en-US" sz="2000" b="0" i="0">
                <a:solidFill>
                  <a:schemeClr val="bg1"/>
                </a:solidFill>
                <a:effectLst/>
                <a:latin typeface="UICTFontTextStyleBody"/>
                <a:ea typeface="Times New Roman" panose="02020603050405020304" pitchFamily="18" charset="0"/>
                <a:cs typeface="Times New Roman" panose="02020603050405020304" pitchFamily="18" charset="0"/>
              </a:rPr>
              <a:t>Transparency is hard to achieve without deliberate effort.</a:t>
            </a:r>
            <a:endParaRPr lang="en-US" sz="2000">
              <a:solidFill>
                <a:schemeClr val="bg1"/>
              </a:solidFill>
              <a:effectLst/>
              <a:latin typeface=".AppleSystemUIFon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wo white strings one below is tangled while the one above is curved">
            <a:extLst>
              <a:ext uri="{FF2B5EF4-FFF2-40B4-BE49-F238E27FC236}">
                <a16:creationId xmlns:a16="http://schemas.microsoft.com/office/drawing/2014/main" id="{A89B1596-9E9B-A957-D2E6-25C4FBFF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 r="20055" b="-1"/>
          <a:stretch/>
        </p:blipFill>
        <p:spPr>
          <a:xfrm>
            <a:off x="6525453" y="413951"/>
            <a:ext cx="5666547" cy="603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55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BF2D5-57A6-6DB2-08DE-EDB41EAA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Pressure on Teams</a:t>
            </a:r>
          </a:p>
        </p:txBody>
      </p:sp>
      <p:pic>
        <p:nvPicPr>
          <p:cNvPr id="6" name="Picture 5" descr="Electrocardiogram">
            <a:extLst>
              <a:ext uri="{FF2B5EF4-FFF2-40B4-BE49-F238E27FC236}">
                <a16:creationId xmlns:a16="http://schemas.microsoft.com/office/drawing/2014/main" id="{33F19207-3E02-83DF-01A8-6439AA36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77" r="10909" b="2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38" name="Freeform: Shape 43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44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DE3BFEE6-16E9-4720-1BA7-CEB37500FB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574206"/>
              </p:ext>
            </p:extLst>
          </p:nvPr>
        </p:nvGraphicFramePr>
        <p:xfrm>
          <a:off x="838201" y="3146400"/>
          <a:ext cx="4394200" cy="245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8509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A7DAFA-DE8C-4D27-9E86-64AE6EABC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7473F5-B70D-4B5E-8CD5-56A579FDA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A2DD72-43DD-48E5-BE34-37D49AB6D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6E47C62-9745-42CF-88FA-5AEF328A5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478470-3E53-4D0A-B0F6-1D864CB6A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E7D4D5-5014-4B92-AA85-4B2CCEC1B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EB0EAEB-C0DD-4336-810D-ED75F545B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30DFB95-BAD6-4F63-A567-83C87764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EE3C05E-A5F0-406D-85D7-3ABCA23FA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F6C8-2E89-4F61-92C7-299BEF89E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FF964-E599-4EFE-B276-9CA540461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3CEAACF-BB30-421A-9FFB-8354E58A3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948410E-052E-4175-960D-81C6E0605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CEF59E-D9E0-4743-B290-527DF5F3C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A099E97-FC99-4043-BC63-B905FD822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F835453A-5A8D-49CA-BF02-6EB04EDDB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460608" y="2568069"/>
            <a:ext cx="1381607" cy="1381607"/>
          </a:xfrm>
          <a:prstGeom prst="ellipse">
            <a:avLst/>
          </a:prstGeom>
          <a:noFill/>
          <a:ln w="31750">
            <a:gradFill>
              <a:gsLst>
                <a:gs pos="0">
                  <a:schemeClr val="tx2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lumMod val="50000"/>
                    <a:alpha val="2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9346B03-32C0-4D48-A61B-11552C186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92204" y="4660010"/>
            <a:ext cx="304800" cy="429768"/>
            <a:chOff x="215328" y="-46937"/>
            <a:chExt cx="304800" cy="277384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B4C4700-ACA6-4E6C-999E-0D38705B2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D2ED0A8-4764-4CEB-895A-49D115A05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6B8EA3B-84A3-46F9-85E9-BBEA87B32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4C79E1-32EF-4E3D-A089-7E2B9BBB6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DEA90BA-9EFA-431D-8EEA-76D29FE05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ABE731-C1A2-4FD3-9E32-0655C4878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1F44BFE-C10A-440D-A167-7B6230BDF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CF1604-D12D-4923-A2B8-7DC330A04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72004BC-A491-46FF-BCD6-915B4F4EC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595B1FE-E2AE-4CD3-8687-500811B45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E0303C-0233-7BEF-13A2-4E1B94695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16031"/>
            <a:ext cx="10722864" cy="1578093"/>
          </a:xfrm>
          <a:noFill/>
        </p:spPr>
        <p:txBody>
          <a:bodyPr anchor="t">
            <a:normAutofit/>
          </a:bodyPr>
          <a:lstStyle/>
          <a:p>
            <a:r>
              <a:rPr lang="en-US" sz="4800"/>
              <a:t>How to overcome?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4EEE49-CF7E-1C5A-98DA-1120BF10A0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8981000"/>
              </p:ext>
            </p:extLst>
          </p:nvPr>
        </p:nvGraphicFramePr>
        <p:xfrm>
          <a:off x="630936" y="477675"/>
          <a:ext cx="10846762" cy="352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9436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ED687-E20D-C742-5169-A45302C9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C281D-5CE0-6428-AE47-CE5049165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>
                <a:hlinkClick r:id="rId2"/>
              </a:rPr>
              <a:t>https://humanisticsystems.com/2023/10/18/why-is-it-just-so-difficult-barriers-to-just-culture-in-the-real-world/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https://www.eans.ee/sites/default/files/inline-images/Just%20Culture-eng.PNG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https://pmc.ncbi.nlm.nih.gov/articles/PMC9884909/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Solo journey">
            <a:extLst>
              <a:ext uri="{FF2B5EF4-FFF2-40B4-BE49-F238E27FC236}">
                <a16:creationId xmlns:a16="http://schemas.microsoft.com/office/drawing/2014/main" id="{E6BA4602-EC59-BB03-C5CD-0F46C68149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046" r="1221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03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336</Words>
  <Application>Microsoft Macintosh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.AppleSystemUIFont</vt:lpstr>
      <vt:lpstr>Aptos</vt:lpstr>
      <vt:lpstr>Aptos Display</vt:lpstr>
      <vt:lpstr>Arial</vt:lpstr>
      <vt:lpstr>Calibri</vt:lpstr>
      <vt:lpstr>Times New Roman</vt:lpstr>
      <vt:lpstr>UICTFontTextStyleBody</vt:lpstr>
      <vt:lpstr>Office Theme</vt:lpstr>
      <vt:lpstr>Emmanuel Diaz  Prof. Adam Bailey</vt:lpstr>
      <vt:lpstr>What is a Just Culture? </vt:lpstr>
      <vt:lpstr>PowerPoint Presentation</vt:lpstr>
      <vt:lpstr>Why is it hard to build? </vt:lpstr>
      <vt:lpstr>Cultural Roadblocks</vt:lpstr>
      <vt:lpstr>Communication Challenges</vt:lpstr>
      <vt:lpstr>Pressure on Teams</vt:lpstr>
      <vt:lpstr>How to overcome?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Emmanuel Diaz</dc:creator>
  <cp:lastModifiedBy>Emmanuel Diaz</cp:lastModifiedBy>
  <cp:revision>4</cp:revision>
  <dcterms:created xsi:type="dcterms:W3CDTF">2024-12-08T22:30:45Z</dcterms:created>
  <dcterms:modified xsi:type="dcterms:W3CDTF">2024-12-08T23:21:33Z</dcterms:modified>
</cp:coreProperties>
</file>